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7" r:id="rId3"/>
    <p:sldId id="265" r:id="rId4"/>
    <p:sldId id="274" r:id="rId5"/>
    <p:sldId id="275" r:id="rId6"/>
    <p:sldId id="257" r:id="rId7"/>
    <p:sldId id="258" r:id="rId8"/>
    <p:sldId id="259" r:id="rId9"/>
    <p:sldId id="260" r:id="rId10"/>
    <p:sldId id="266" r:id="rId11"/>
    <p:sldId id="267" r:id="rId12"/>
    <p:sldId id="269" r:id="rId13"/>
    <p:sldId id="273" r:id="rId14"/>
    <p:sldId id="276"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138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8" name="Дата 27"/>
          <p:cNvSpPr>
            <a:spLocks noGrp="1"/>
          </p:cNvSpPr>
          <p:nvPr>
            <p:ph type="dt" sz="half" idx="10"/>
          </p:nvPr>
        </p:nvSpPr>
        <p:spPr/>
        <p:txBody>
          <a:bodyPr/>
          <a:lstStyle/>
          <a:p>
            <a:fld id="{342AAC1C-71CA-4894-8D86-2910A157D1C6}" type="datetimeFigureOut">
              <a:rPr lang="ru-RU" smtClean="0"/>
              <a:pPr/>
              <a:t>07.09.2020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AC54B956-A59D-49DC-8A39-44DF0A00CFDB}" type="slidenum">
              <a:rPr lang="ru-RU" smtClean="0"/>
              <a:pPr/>
              <a:t>‹#›</a:t>
            </a:fld>
            <a:endParaRPr lang="ru-RU"/>
          </a:p>
        </p:txBody>
      </p:sp>
      <p:sp>
        <p:nvSpPr>
          <p:cNvPr id="32" name="Прямоугольник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Прямоугольник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Прямоугольник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Прямоугольник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Заголовок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ru-RU"/>
              <a:t>Образец заголовка</a:t>
            </a:r>
            <a:endParaRPr kumimoji="0" lang="en-US"/>
          </a:p>
        </p:txBody>
      </p:sp>
      <p:sp>
        <p:nvSpPr>
          <p:cNvPr id="9" name="Подзаголовок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56" name="Прямоугольник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Прямоугольник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Прямоугольник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Прямоугольник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blinds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342AAC1C-71CA-4894-8D86-2910A157D1C6}" type="datetimeFigureOut">
              <a:rPr lang="ru-RU" smtClean="0"/>
              <a:pPr/>
              <a:t>07.09.2020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54B956-A59D-49DC-8A39-44DF0A00CFDB}" type="slidenum">
              <a:rPr lang="ru-RU" smtClean="0"/>
              <a:pPr/>
              <a:t>‹#›</a:t>
            </a:fld>
            <a:endParaRPr lang="ru-RU"/>
          </a:p>
        </p:txBody>
      </p:sp>
    </p:spTree>
  </p:cSld>
  <p:clrMapOvr>
    <a:masterClrMapping/>
  </p:clrMapOvr>
  <p:transition>
    <p:blinds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981200" cy="5851525"/>
          </a:xfrm>
        </p:spPr>
        <p:txBody>
          <a:bodyPr vert="eaVert" anchor="ct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609600" y="274639"/>
            <a:ext cx="58674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342AAC1C-71CA-4894-8D86-2910A157D1C6}" type="datetimeFigureOut">
              <a:rPr lang="ru-RU" smtClean="0"/>
              <a:pPr/>
              <a:t>07.09.2020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54B956-A59D-49DC-8A39-44DF0A00CFDB}" type="slidenum">
              <a:rPr lang="ru-RU" smtClean="0"/>
              <a:pPr/>
              <a:t>‹#›</a:t>
            </a:fld>
            <a:endParaRPr lang="ru-RU"/>
          </a:p>
        </p:txBody>
      </p:sp>
    </p:spTree>
  </p:cSld>
  <p:clrMapOvr>
    <a:masterClrMapping/>
  </p:clrMapOvr>
  <p:transition>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342AAC1C-71CA-4894-8D86-2910A157D1C6}" type="datetimeFigureOut">
              <a:rPr lang="ru-RU" smtClean="0"/>
              <a:pPr/>
              <a:t>07.09.2020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54B956-A59D-49DC-8A39-44DF0A00CFDB}" type="slidenum">
              <a:rPr lang="ru-RU" smtClean="0"/>
              <a:pPr/>
              <a:t>‹#›</a:t>
            </a:fld>
            <a:endParaRPr lang="ru-RU"/>
          </a:p>
        </p:txBody>
      </p:sp>
    </p:spTree>
  </p:cSld>
  <p:clrMapOvr>
    <a:masterClrMapping/>
  </p:clrMapOvr>
  <p:transition>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Полилиния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олилиния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олилиния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олилиния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олилиния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олилиния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Полилиния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олилиния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Полилиния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Полилиния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Полилиния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Полилиния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олилиния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Текст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342AAC1C-71CA-4894-8D86-2910A157D1C6}" type="datetimeFigureOut">
              <a:rPr lang="ru-RU" smtClean="0"/>
              <a:pPr/>
              <a:t>07.09.2020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C54B956-A59D-49DC-8A39-44DF0A00CFDB}" type="slidenum">
              <a:rPr lang="ru-RU" smtClean="0"/>
              <a:pPr/>
              <a:t>‹#›</a:t>
            </a:fld>
            <a:endParaRPr lang="ru-RU"/>
          </a:p>
        </p:txBody>
      </p:sp>
      <p:sp>
        <p:nvSpPr>
          <p:cNvPr id="7" name="Прямоугольник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ru-RU"/>
              <a:t>Образец заголовка</a:t>
            </a:r>
            <a:endParaRPr kumimoji="0" lang="en-US"/>
          </a:p>
        </p:txBody>
      </p:sp>
      <p:sp>
        <p:nvSpPr>
          <p:cNvPr id="8" name="Прямоугольник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Прямоугольник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Прямоугольник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2064"/>
            <a:ext cx="8229600" cy="9144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342AAC1C-71CA-4894-8D86-2910A157D1C6}" type="datetimeFigureOut">
              <a:rPr lang="ru-RU" smtClean="0"/>
              <a:pPr/>
              <a:t>07.09.2020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C54B956-A59D-49DC-8A39-44DF0A00CFDB}" type="slidenum">
              <a:rPr lang="ru-RU" smtClean="0"/>
              <a:pPr/>
              <a:t>‹#›</a:t>
            </a:fld>
            <a:endParaRPr lang="ru-RU"/>
          </a:p>
        </p:txBody>
      </p:sp>
    </p:spTree>
  </p:cSld>
  <p:clrMapOvr>
    <a:masterClrMapping/>
  </p:clrMapOvr>
  <p:transition>
    <p:blinds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5" name="Прямоугольник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504824" y="512064"/>
            <a:ext cx="7772400" cy="914400"/>
          </a:xfrm>
        </p:spPr>
        <p:txBody>
          <a:bodyPr anchor="t"/>
          <a:lstStyle>
            <a:lvl1pPr>
              <a:defRPr sz="4000"/>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342AAC1C-71CA-4894-8D86-2910A157D1C6}" type="datetimeFigureOut">
              <a:rPr lang="ru-RU" smtClean="0"/>
              <a:pPr/>
              <a:t>07.09.2020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C54B956-A59D-49DC-8A39-44DF0A00CFDB}" type="slidenum">
              <a:rPr lang="ru-RU" smtClean="0"/>
              <a:pPr/>
              <a:t>‹#›</a:t>
            </a:fld>
            <a:endParaRPr lang="ru-RU"/>
          </a:p>
        </p:txBody>
      </p:sp>
      <p:sp>
        <p:nvSpPr>
          <p:cNvPr id="16" name="Прямоугольник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Прямоугольник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Прямоугольник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Прямоугольник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Прямоугольник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Прямоугольник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Прямоугольник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transition>
    <p:blinds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914400"/>
          </a:xfrm>
        </p:spPr>
        <p:txBody>
          <a:bodyPr/>
          <a:lstStyle>
            <a:lvl1pPr>
              <a:defRPr sz="4000" cap="none" baseline="0"/>
            </a:lvl1pPr>
            <a:extLst/>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342AAC1C-71CA-4894-8D86-2910A157D1C6}" type="datetimeFigureOut">
              <a:rPr lang="ru-RU" smtClean="0"/>
              <a:pPr/>
              <a:t>07.09.2020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C54B956-A59D-49DC-8A39-44DF0A00CFDB}" type="slidenum">
              <a:rPr lang="ru-RU" smtClean="0"/>
              <a:pPr/>
              <a:t>‹#›</a:t>
            </a:fld>
            <a:endParaRPr lang="ru-RU"/>
          </a:p>
        </p:txBody>
      </p:sp>
    </p:spTree>
  </p:cSld>
  <p:clrMapOvr>
    <a:masterClrMapping/>
  </p:clrMapOvr>
  <p:transition>
    <p:blinds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42AAC1C-71CA-4894-8D86-2910A157D1C6}" type="datetimeFigureOut">
              <a:rPr lang="ru-RU" smtClean="0"/>
              <a:pPr/>
              <a:t>07.09.2020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C54B956-A59D-49DC-8A39-44DF0A00CFDB}" type="slidenum">
              <a:rPr lang="ru-RU" smtClean="0"/>
              <a:pPr/>
              <a:t>‹#›</a:t>
            </a:fld>
            <a:endParaRPr lang="ru-RU"/>
          </a:p>
        </p:txBody>
      </p:sp>
    </p:spTree>
  </p:cSld>
  <p:clrMapOvr>
    <a:masterClrMapping/>
  </p:clrMapOvr>
  <p:transition>
    <p:blinds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73050"/>
            <a:ext cx="8229600" cy="1162050"/>
          </a:xfrm>
        </p:spPr>
        <p:txBody>
          <a:bodyPr anchor="ctr"/>
          <a:lstStyle>
            <a:lvl1pPr algn="l">
              <a:buNone/>
              <a:defRPr sz="3600" b="0"/>
            </a:lvl1pPr>
            <a:extLst/>
          </a:lstStyle>
          <a:p>
            <a:r>
              <a:rPr kumimoji="0" lang="ru-RU"/>
              <a:t>Образец заголовка</a:t>
            </a:r>
            <a:endParaRPr kumimoji="0" lang="en-US"/>
          </a:p>
        </p:txBody>
      </p:sp>
      <p:sp>
        <p:nvSpPr>
          <p:cNvPr id="3" name="Текст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342AAC1C-71CA-4894-8D86-2910A157D1C6}" type="datetimeFigureOut">
              <a:rPr lang="ru-RU" smtClean="0"/>
              <a:pPr/>
              <a:t>07.09.2020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C54B956-A59D-49DC-8A39-44DF0A00CFDB}" type="slidenum">
              <a:rPr lang="ru-RU" smtClean="0"/>
              <a:pPr/>
              <a:t>‹#›</a:t>
            </a:fld>
            <a:endParaRPr lang="ru-RU"/>
          </a:p>
        </p:txBody>
      </p:sp>
    </p:spTree>
  </p:cSld>
  <p:clrMapOvr>
    <a:masterClrMapping/>
  </p:clrMapOvr>
  <p:transition>
    <p:blinds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Прямая соединительная линия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Группа 9"/>
          <p:cNvGrpSpPr/>
          <p:nvPr/>
        </p:nvGrpSpPr>
        <p:grpSpPr>
          <a:xfrm rot="5400000">
            <a:off x="8514581" y="1219200"/>
            <a:ext cx="132763" cy="128466"/>
            <a:chOff x="6668087" y="1297746"/>
            <a:chExt cx="161840" cy="156602"/>
          </a:xfrm>
        </p:grpSpPr>
        <p:cxnSp>
          <p:nvCxnSpPr>
            <p:cNvPr id="15" name="Прямая соединительная линия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Заголовок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ru-RU"/>
              <a:t>Образец заголовка</a:t>
            </a:r>
            <a:endParaRPr kumimoji="0" lang="en-US"/>
          </a:p>
        </p:txBody>
      </p:sp>
      <p:sp>
        <p:nvSpPr>
          <p:cNvPr id="3" name="Рисунок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ru-RU"/>
              <a:t>Вставка рисунка</a:t>
            </a:r>
            <a:endParaRPr kumimoji="0" lang="en-US"/>
          </a:p>
        </p:txBody>
      </p:sp>
      <p:sp>
        <p:nvSpPr>
          <p:cNvPr id="4" name="Текст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ru-RU"/>
              <a:t>Образец текста</a:t>
            </a:r>
          </a:p>
        </p:txBody>
      </p:sp>
      <p:grpSp>
        <p:nvGrpSpPr>
          <p:cNvPr id="14" name="Группа 13"/>
          <p:cNvGrpSpPr/>
          <p:nvPr/>
        </p:nvGrpSpPr>
        <p:grpSpPr>
          <a:xfrm rot="5400000">
            <a:off x="8666981" y="1371600"/>
            <a:ext cx="132763" cy="128466"/>
            <a:chOff x="6668087" y="1297746"/>
            <a:chExt cx="161840" cy="156602"/>
          </a:xfrm>
        </p:grpSpPr>
        <p:cxnSp>
          <p:nvCxnSpPr>
            <p:cNvPr id="11" name="Прямая соединительная линия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Прямая соединительная линия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Группа 17"/>
          <p:cNvGrpSpPr/>
          <p:nvPr/>
        </p:nvGrpSpPr>
        <p:grpSpPr>
          <a:xfrm rot="5400000">
            <a:off x="8320088" y="1474763"/>
            <a:ext cx="132763" cy="128466"/>
            <a:chOff x="6668087" y="1297746"/>
            <a:chExt cx="161840" cy="156602"/>
          </a:xfrm>
        </p:grpSpPr>
        <p:cxnSp>
          <p:nvCxnSpPr>
            <p:cNvPr id="19" name="Прямая соединительная линия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Прямая соединительная линия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Дата 4"/>
          <p:cNvSpPr>
            <a:spLocks noGrp="1"/>
          </p:cNvSpPr>
          <p:nvPr>
            <p:ph type="dt" sz="half" idx="10"/>
          </p:nvPr>
        </p:nvSpPr>
        <p:spPr>
          <a:xfrm>
            <a:off x="6477000" y="55499"/>
            <a:ext cx="2133600" cy="365125"/>
          </a:xfrm>
        </p:spPr>
        <p:txBody>
          <a:bodyPr/>
          <a:lstStyle/>
          <a:p>
            <a:fld id="{342AAC1C-71CA-4894-8D86-2910A157D1C6}" type="datetimeFigureOut">
              <a:rPr lang="ru-RU" smtClean="0"/>
              <a:pPr/>
              <a:t>07.09.2020</a:t>
            </a:fld>
            <a:endParaRPr lang="ru-RU"/>
          </a:p>
        </p:txBody>
      </p:sp>
      <p:sp>
        <p:nvSpPr>
          <p:cNvPr id="6" name="Нижний колонтитул 5"/>
          <p:cNvSpPr>
            <a:spLocks noGrp="1"/>
          </p:cNvSpPr>
          <p:nvPr>
            <p:ph type="ftr" sz="quarter" idx="11"/>
          </p:nvPr>
        </p:nvSpPr>
        <p:spPr>
          <a:xfrm>
            <a:off x="914400" y="55499"/>
            <a:ext cx="5562600" cy="365125"/>
          </a:xfrm>
        </p:spPr>
        <p:txBody>
          <a:bodyPr/>
          <a:lstStyle/>
          <a:p>
            <a:endParaRPr lang="ru-RU"/>
          </a:p>
        </p:txBody>
      </p:sp>
      <p:sp>
        <p:nvSpPr>
          <p:cNvPr id="7" name="Номер слайда 6"/>
          <p:cNvSpPr>
            <a:spLocks noGrp="1"/>
          </p:cNvSpPr>
          <p:nvPr>
            <p:ph type="sldNum" sz="quarter" idx="12"/>
          </p:nvPr>
        </p:nvSpPr>
        <p:spPr>
          <a:xfrm>
            <a:off x="8610600" y="55499"/>
            <a:ext cx="457200" cy="365125"/>
          </a:xfrm>
        </p:spPr>
        <p:txBody>
          <a:bodyPr/>
          <a:lstStyle/>
          <a:p>
            <a:fld id="{AC54B956-A59D-49DC-8A39-44DF0A00CFDB}" type="slidenum">
              <a:rPr lang="ru-RU" smtClean="0"/>
              <a:pPr/>
              <a:t>‹#›</a:t>
            </a:fld>
            <a:endParaRPr lang="ru-RU"/>
          </a:p>
        </p:txBody>
      </p:sp>
    </p:spTree>
  </p:cSld>
  <p:clrMapOvr>
    <a:masterClrMapping/>
  </p:clrMapOvr>
  <p:transition>
    <p:blinds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рямоугольник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Прямоугольник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Прямоугольник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Прямоугольник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914400" y="512064"/>
            <a:ext cx="7772400" cy="914400"/>
          </a:xfrm>
          <a:prstGeom prst="rect">
            <a:avLst/>
          </a:prstGeom>
        </p:spPr>
        <p:txBody>
          <a:bodyPr vert="horz" anchor="t">
            <a:noAutofit/>
          </a:bodyPr>
          <a:lstStyle/>
          <a:p>
            <a:r>
              <a:rPr kumimoji="0" lang="ru-RU"/>
              <a:t>Образец заголовка</a:t>
            </a:r>
            <a:endParaRPr kumimoji="0" lang="en-US"/>
          </a:p>
        </p:txBody>
      </p:sp>
      <p:sp>
        <p:nvSpPr>
          <p:cNvPr id="13" name="Текст 12"/>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342AAC1C-71CA-4894-8D86-2910A157D1C6}" type="datetimeFigureOut">
              <a:rPr lang="ru-RU" smtClean="0"/>
              <a:pPr/>
              <a:t>07.09.2020</a:t>
            </a:fld>
            <a:endParaRPr lang="ru-RU"/>
          </a:p>
        </p:txBody>
      </p:sp>
      <p:sp>
        <p:nvSpPr>
          <p:cNvPr id="3" name="Нижний колонтитул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ru-RU"/>
          </a:p>
        </p:txBody>
      </p:sp>
      <p:sp>
        <p:nvSpPr>
          <p:cNvPr id="23" name="Номер слайда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AC54B956-A59D-49DC-8A39-44DF0A00CFDB}"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blinds dir="vert"/>
  </p:transition>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a:t>Правила поведения при пожаре</a:t>
            </a:r>
          </a:p>
        </p:txBody>
      </p:sp>
      <p:sp>
        <p:nvSpPr>
          <p:cNvPr id="3" name="Подзаголовок 2"/>
          <p:cNvSpPr>
            <a:spLocks noGrp="1"/>
          </p:cNvSpPr>
          <p:nvPr>
            <p:ph type="subTitle" idx="1"/>
          </p:nvPr>
        </p:nvSpPr>
        <p:spPr/>
        <p:txBody>
          <a:bodyPr/>
          <a:lstStyle/>
          <a:p>
            <a:endParaRPr lang="ru-RU"/>
          </a:p>
        </p:txBody>
      </p:sp>
    </p:spTree>
  </p:cSld>
  <p:clrMapOvr>
    <a:masterClrMapping/>
  </p:clrMapOvr>
  <p:transition spd="slow">
    <p:blinds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188640"/>
            <a:ext cx="7772400" cy="6166920"/>
          </a:xfrm>
        </p:spPr>
        <p:txBody>
          <a:bodyPr>
            <a:normAutofit fontScale="77500" lnSpcReduction="20000"/>
          </a:bodyPr>
          <a:lstStyle/>
          <a:p>
            <a:r>
              <a:rPr lang="ru-RU" dirty="0"/>
              <a:t>Оказавшись в толпе, согните руки в локтях и прижмите их к бокам, сжав кулаки. Наклоните корпус назад, уперев ноги вперед, и попытайтесь сдерживать напор спиной, освободив пространство впереди и медленно двигаясь. Заслоняйте детей спиной или посадите их себе на плечи. </a:t>
            </a:r>
          </a:p>
          <a:p>
            <a:r>
              <a:rPr lang="ru-RU" dirty="0"/>
              <a:t>Не входите туда, где большая концентрация дыма! В современных зданиях очень много пластика, синтетики, которые при горении выделяют сильно токсичные вещества. Достаточно сделать несколько вдохов - и Вы можете погибнуть тут же на месте. </a:t>
            </a:r>
          </a:p>
          <a:p>
            <a:r>
              <a:rPr lang="ru-RU" dirty="0"/>
              <a:t>При заполнении помещений, коридоров дымом идите в сторону </a:t>
            </a:r>
            <a:r>
              <a:rPr lang="ru-RU" dirty="0" err="1"/>
              <a:t>незадымленной</a:t>
            </a:r>
            <a:r>
              <a:rPr lang="ru-RU" dirty="0"/>
              <a:t> лестницы либо к выходу, но только не к лифту. Пользоваться лифтом во время пожара категорически запрещается. Держитесь за стены, поручни, дышите через носовой платок или одежду. Если концентрация дыма увеличивается, то пригнитесь либо передвигайтесь ползком. Если Вы чувствуете повышение температуры, то, значит, Вы приближаетесь к опасной зоне, и лучше всего в этой ситуации повернуть обратно. </a:t>
            </a:r>
          </a:p>
          <a:p>
            <a:endParaRPr lang="ru-RU" dirty="0"/>
          </a:p>
        </p:txBody>
      </p:sp>
    </p:spTree>
  </p:cSld>
  <p:clrMapOvr>
    <a:masterClrMapping/>
  </p:clrMapOvr>
  <p:transition>
    <p:blinds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260648"/>
            <a:ext cx="7772400" cy="6408712"/>
          </a:xfrm>
        </p:spPr>
        <p:txBody>
          <a:bodyPr>
            <a:normAutofit/>
          </a:bodyPr>
          <a:lstStyle/>
          <a:p>
            <a:r>
              <a:rPr lang="ru-RU" dirty="0"/>
              <a:t>Если из-за густого дыма, повышенной температуры и огня Вы не можете выйти на лестницу или в коридор, нужно немедленно вернуться обратно, плотно прикрыв за собой дверь. А дверные щели и вентиляционные отверстия заткните мокрыми тряпками. Создавайте запас воды в ванной. </a:t>
            </a:r>
          </a:p>
          <a:p>
            <a:endParaRPr lang="ru-RU" dirty="0"/>
          </a:p>
        </p:txBody>
      </p:sp>
    </p:spTree>
  </p:cSld>
  <p:clrMapOvr>
    <a:masterClrMapping/>
  </p:clrMapOvr>
  <p:transition>
    <p:blinds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27584" y="1124744"/>
            <a:ext cx="7772400" cy="4572000"/>
          </a:xfrm>
        </p:spPr>
        <p:txBody>
          <a:bodyPr>
            <a:normAutofit fontScale="85000" lnSpcReduction="20000"/>
          </a:bodyPr>
          <a:lstStyle/>
          <a:p>
            <a:r>
              <a:rPr lang="ru-RU" dirty="0"/>
              <a:t>И последнее. Если Вы все же решили спасаться через сильно задымленный коридор, что крайне опасно, то советуем захватить намоченную плотную ткань, которой следует накрыться и двигаться пригнувшись либо ползком. Плотная ткань будет предохранять Вас от дыма и позволит проскочить через незначительные участки с открытым огнем и высокой температурой. </a:t>
            </a:r>
          </a:p>
          <a:p>
            <a:r>
              <a:rPr lang="ru-RU" dirty="0"/>
              <a:t>Если на Вас надвигается огненный вал, то, не мешкая, падайте, закрыв голову тканью, в этот момент не дышите, чтобы не получить ожогов внутренних органов. </a:t>
            </a:r>
          </a:p>
          <a:p>
            <a:endParaRPr lang="ru-RU" dirty="0"/>
          </a:p>
          <a:p>
            <a:endParaRPr lang="ru-RU" dirty="0"/>
          </a:p>
        </p:txBody>
      </p:sp>
    </p:spTree>
  </p:cSld>
  <p:clrMapOvr>
    <a:masterClrMapping/>
  </p:clrMapOvr>
  <p:transition>
    <p:blinds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260648"/>
            <a:ext cx="7772400" cy="6094912"/>
          </a:xfrm>
        </p:spPr>
        <p:txBody>
          <a:bodyPr>
            <a:normAutofit fontScale="85000" lnSpcReduction="20000"/>
          </a:bodyPr>
          <a:lstStyle/>
          <a:p>
            <a:r>
              <a:rPr lang="ru-RU" dirty="0">
                <a:solidFill>
                  <a:srgbClr val="FF0000"/>
                </a:solidFill>
              </a:rPr>
              <a:t>Что НИКОГДА НЕ НУЖНО </a:t>
            </a:r>
            <a:r>
              <a:rPr lang="ru-RU" dirty="0"/>
              <a:t>делать при пожаре в доме (квартире): </a:t>
            </a:r>
          </a:p>
          <a:p>
            <a:r>
              <a:rPr lang="ru-RU" dirty="0"/>
              <a:t>бороться с пламенем самостоятельно, не вызвав пожарных (если Вы не справились с огнем за несколько секунд, его распространение приведет к большому пожару); </a:t>
            </a:r>
          </a:p>
          <a:p>
            <a:r>
              <a:rPr lang="ru-RU" dirty="0"/>
              <a:t>пытайтесь выйти через задымленный коридор или лестницу (дым очень токсичен, горячий воздух может также обжечь легкие); </a:t>
            </a:r>
          </a:p>
          <a:p>
            <a:r>
              <a:rPr lang="ru-RU" dirty="0"/>
              <a:t>опускаться по водосточным трубам и стоякам с помощью простыней и веревок (если в этом нет самой острой необходимости, ведь падение здесь без отсутствия особых навыков почти всегда неизбежно); </a:t>
            </a:r>
          </a:p>
          <a:p>
            <a:r>
              <a:rPr lang="ru-RU" dirty="0"/>
              <a:t>прыгать из окна (начиная с 4-го этажа, каждый второй прыжок смертелен) </a:t>
            </a:r>
          </a:p>
          <a:p>
            <a:endParaRPr lang="ru-RU" dirty="0"/>
          </a:p>
        </p:txBody>
      </p:sp>
    </p:spTree>
  </p:cSld>
  <p:clrMapOvr>
    <a:masterClrMapping/>
  </p:clrMapOvr>
  <p:transition>
    <p:blinds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0"/>
            <a:ext cx="7772400" cy="4572000"/>
          </a:xfrm>
        </p:spPr>
        <p:txBody>
          <a:bodyPr/>
          <a:lstStyle/>
          <a:p>
            <a:r>
              <a:rPr lang="ru-RU" dirty="0"/>
              <a:t>ПОМНИТЕ! В ПЕРВЫЕ МИНУТЫ ПОЖАРА НАИБОЛЬШУЮ УГРОЗУ НЕСЁТ ДЫМ. ВДЫХАЯ ТОКСИЧНЫЕ ПРОДУКТЫ ГОРЕНИЯ, ЧЕЛОВЕК МОЖЕТ ПОТЕРЯТЬ СОЗНАНИЕ УЖЕ ЧЕРЕЗ 2-3 МИНУТЫ.</a:t>
            </a:r>
          </a:p>
          <a:p>
            <a:endParaRPr lang="ru-RU" dirty="0"/>
          </a:p>
        </p:txBody>
      </p:sp>
    </p:spTree>
  </p:cSld>
  <p:clrMapOvr>
    <a:masterClrMapping/>
  </p:clrMapOvr>
  <p:transition>
    <p:blinds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404664"/>
            <a:ext cx="7772400" cy="5950896"/>
          </a:xfrm>
        </p:spPr>
        <p:txBody>
          <a:bodyPr>
            <a:normAutofit fontScale="77500" lnSpcReduction="20000"/>
          </a:bodyPr>
          <a:lstStyle/>
          <a:p>
            <a:r>
              <a:rPr lang="ru-RU" dirty="0"/>
              <a:t>ПОЖАР - ЭТО НЕКОНТРОЛИРУЕМОЕ ГОРЕНИЕ, ПРИЧИНЯЮЩЕЕ МАТЕРИАЛЬНЫЙ УЩЕРБ, ВРЕД ЖИЗНИ И ЗДОРОВЬЮ ГРАЖДАН, ИНТЕРЕСАМ ОБЩЕСТВА И ГОСУДАРСТВА.</a:t>
            </a:r>
          </a:p>
          <a:p>
            <a:r>
              <a:rPr lang="ru-RU" dirty="0"/>
              <a:t> </a:t>
            </a:r>
          </a:p>
          <a:p>
            <a:r>
              <a:rPr lang="ru-RU" dirty="0"/>
              <a:t>ГЛАВНЫМИ ФАКТОРАМИ ПОЖАРА, ПРИВОДЯЩИМИ К ГИБЕЛИ ЛЮДЕЙ И ПРИЧИНЯЮЩИМИ МАТЕРИАЛЬНЫЙ УЩЕРБ, ЯВЛЯЮТСЯ ВЫСОКАЯ ТЕМПЕРАТУРА И ТОКСИЧНЫЙ СОСТАВ ПРОДУКТОВ ГОРЕНИЯ. ПРИ ПОЖАРЕ НУЖНО ОПАСАТЬСЯ ТАКЖЕ ОБРУШЕНИЙ КОНСТРУКЦИИ ЗДАНИИ, ВЗРЫВОВ ТЕХНОЛОГИЧЕСКОГО ОБОРУДОВАНИЯ И ПРИБОРОВ, ПРОВАЛОВ В ПРОГОРЕВШИЙ ПОЛ ЗДАНИЯ ИЛИ ГРУНТ ПАДЕНИЯ ПОДГОРЕВШИХ ДЕРЕВЬЕВ. ОПАСНО ВХОДИТЬ В ЗОНУ ЗАДЫМЛЕНИЯ.</a:t>
            </a:r>
          </a:p>
          <a:p>
            <a:r>
              <a:rPr lang="ru-RU" dirty="0"/>
              <a:t> </a:t>
            </a:r>
          </a:p>
          <a:p>
            <a:endParaRPr lang="ru-RU" dirty="0"/>
          </a:p>
        </p:txBody>
      </p:sp>
    </p:spTree>
  </p:cSld>
  <p:clrMapOvr>
    <a:masterClrMapping/>
  </p:clrMapOvr>
  <p:transition>
    <p:blinds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55576" y="116632"/>
            <a:ext cx="7772400" cy="4572000"/>
          </a:xfrm>
        </p:spPr>
        <p:txBody>
          <a:bodyPr>
            <a:normAutofit fontScale="62500" lnSpcReduction="20000"/>
          </a:bodyPr>
          <a:lstStyle/>
          <a:p>
            <a:r>
              <a:rPr lang="ru-RU" dirty="0"/>
              <a:t>Необходимо: </a:t>
            </a:r>
          </a:p>
          <a:p>
            <a:r>
              <a:rPr lang="ru-RU" dirty="0"/>
              <a:t>Сообщить в пожарную охрану по телефону 01. </a:t>
            </a:r>
          </a:p>
          <a:p>
            <a:r>
              <a:rPr lang="ru-RU" dirty="0"/>
              <a:t>Выведите на улицу детей и престарелых. </a:t>
            </a:r>
          </a:p>
          <a:p>
            <a:r>
              <a:rPr lang="ru-RU" dirty="0"/>
              <a:t>Попробуйте самостоятельно потушить пожар, используя подручные средства (воду, стиральный порошок, плотную ткань, от внутренних пожарных кранов в зданиях повышенной этаж, и т.п.). </a:t>
            </a:r>
          </a:p>
          <a:p>
            <a:r>
              <a:rPr lang="ru-RU" dirty="0"/>
              <a:t>При опасности поражения электрическим током отключите электроэнергию (автоматы в щитке на лестничной площадке), </a:t>
            </a:r>
          </a:p>
          <a:p>
            <a:r>
              <a:rPr lang="ru-RU" dirty="0"/>
              <a:t>Помните, что легковоспламеняющиеся жидкости тушить водой неэффективно. Лучше всего воспользоваться огнетушителем, стиральным порошком, а при его отсутствии мокрой тряпкой </a:t>
            </a:r>
          </a:p>
          <a:p>
            <a:r>
              <a:rPr lang="ru-RU" dirty="0"/>
              <a:t>Во время пожара необходимо воздержаться от открытия окон и дверей для уменьшения притока воздуха. </a:t>
            </a:r>
          </a:p>
          <a:p>
            <a:endParaRPr lang="ru-RU" dirty="0"/>
          </a:p>
        </p:txBody>
      </p:sp>
      <p:sp>
        <p:nvSpPr>
          <p:cNvPr id="21505" name="Rectangle 1"/>
          <p:cNvSpPr>
            <a:spLocks noChangeArrowheads="1"/>
          </p:cNvSpPr>
          <p:nvPr/>
        </p:nvSpPr>
        <p:spPr bwMode="auto">
          <a:xfrm>
            <a:off x="1259632" y="3892359"/>
            <a:ext cx="6768752"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Calibri" pitchFamily="34" charset="0"/>
                <a:ea typeface="Times New Roman" pitchFamily="18" charset="0"/>
                <a:cs typeface="Calibri" pitchFamily="34" charset="0"/>
              </a:rPr>
              <a:t>Если в квартире сильно задымлено и ликвидировать очаги горения своими силами не предоставляется возможным, немедленно покиньте квартиру, прикрыв за собой дверь. </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Calibri" pitchFamily="34" charset="0"/>
                <a:ea typeface="Times New Roman" pitchFamily="18" charset="0"/>
                <a:cs typeface="Calibri" pitchFamily="34" charset="0"/>
              </a:rPr>
              <a:t>При невозможности эвакуации из квартиры через лестничные марши используйте балконную лестницу, а если ее нет, то выйдите на балкон, закрыв плотно за собой дверь, и постарайтесь привлечь к себе внимание прохожих и пожарных. </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Calibri" pitchFamily="34" charset="0"/>
                <a:ea typeface="Times New Roman" pitchFamily="18" charset="0"/>
                <a:cs typeface="Calibri" pitchFamily="34" charset="0"/>
              </a:rPr>
              <a:t>По возможности организуйте встречу пожарных подразделений, укажите на очаг пожара. </a:t>
            </a:r>
            <a:endParaRPr kumimoji="0" lang="ru-RU"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10460324"/>
      </p:ext>
    </p:extLst>
  </p:cSld>
  <p:clrMapOvr>
    <a:masterClrMapping/>
  </p:clrMapOvr>
  <p:transition>
    <p:blinds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692696"/>
            <a:ext cx="7772400" cy="5662864"/>
          </a:xfrm>
        </p:spPr>
        <p:txBody>
          <a:bodyPr>
            <a:normAutofit fontScale="77500" lnSpcReduction="20000"/>
          </a:bodyPr>
          <a:lstStyle/>
          <a:p>
            <a:r>
              <a:rPr lang="ru-RU" dirty="0"/>
              <a:t>Если вы не можете (или не рискуете) выйти из квартиры</a:t>
            </a:r>
          </a:p>
          <a:p>
            <a:r>
              <a:rPr lang="ru-RU" dirty="0"/>
              <a:t>закрыть окна, но не опускать жалюзи; </a:t>
            </a:r>
          </a:p>
          <a:p>
            <a:r>
              <a:rPr lang="ru-RU" dirty="0"/>
              <a:t>заткнуть все зазоры под дверьми мокрыми тряпками; </a:t>
            </a:r>
          </a:p>
          <a:p>
            <a:r>
              <a:rPr lang="ru-RU" dirty="0"/>
              <a:t>выключить электричество и перекрыть газ; </a:t>
            </a:r>
          </a:p>
          <a:p>
            <a:r>
              <a:rPr lang="ru-RU" dirty="0"/>
              <a:t>приготовить комнату как "последнее убежище", так как в этом может возникнуть необходимость; </a:t>
            </a:r>
          </a:p>
          <a:p>
            <a:r>
              <a:rPr lang="ru-RU" dirty="0"/>
              <a:t>наполнить водой ванну и другие большие емкости; </a:t>
            </a:r>
          </a:p>
          <a:p>
            <a:r>
              <a:rPr lang="ru-RU" dirty="0"/>
              <a:t>снять занавески, так как стекла под воздействием тепла могут треснуть и огонь легко найдет на что переключиться; </a:t>
            </a:r>
          </a:p>
          <a:p>
            <a:r>
              <a:rPr lang="ru-RU" dirty="0"/>
              <a:t>отодвинуть от окон все предметы, которые могут загореться; </a:t>
            </a:r>
          </a:p>
          <a:p>
            <a:r>
              <a:rPr lang="ru-RU" dirty="0"/>
              <a:t>облить пол и двери водой, понизив таким образом их температуру; </a:t>
            </a:r>
          </a:p>
          <a:p>
            <a:endParaRPr lang="ru-RU" dirty="0"/>
          </a:p>
        </p:txBody>
      </p:sp>
      <p:pic>
        <p:nvPicPr>
          <p:cNvPr id="2" name="Рисунок 1">
            <a:extLst>
              <a:ext uri="{FF2B5EF4-FFF2-40B4-BE49-F238E27FC236}">
                <a16:creationId xmlns:a16="http://schemas.microsoft.com/office/drawing/2014/main" id="{44A58EDF-3383-414A-B733-5918344F2164}"/>
              </a:ext>
            </a:extLst>
          </p:cNvPr>
          <p:cNvPicPr>
            <a:picLocks noChangeAspect="1"/>
          </p:cNvPicPr>
          <p:nvPr/>
        </p:nvPicPr>
        <p:blipFill>
          <a:blip r:embed="rId2"/>
          <a:stretch>
            <a:fillRect/>
          </a:stretch>
        </p:blipFill>
        <p:spPr>
          <a:xfrm>
            <a:off x="6674906" y="5029544"/>
            <a:ext cx="2469094" cy="1847248"/>
          </a:xfrm>
          <a:prstGeom prst="rect">
            <a:avLst/>
          </a:prstGeom>
          <a:ln>
            <a:noFill/>
          </a:ln>
          <a:effectLst>
            <a:softEdge rad="112500"/>
          </a:effectLst>
        </p:spPr>
      </p:pic>
    </p:spTree>
    <p:extLst>
      <p:ext uri="{BB962C8B-B14F-4D97-AF65-F5344CB8AC3E}">
        <p14:creationId xmlns:p14="http://schemas.microsoft.com/office/powerpoint/2010/main" val="3525735579"/>
      </p:ext>
    </p:extLst>
  </p:cSld>
  <p:clrMapOvr>
    <a:masterClrMapping/>
  </p:clrMapOvr>
  <p:transition>
    <p:blinds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476672"/>
            <a:ext cx="7772400" cy="5878888"/>
          </a:xfrm>
        </p:spPr>
        <p:txBody>
          <a:bodyPr>
            <a:normAutofit fontScale="85000" lnSpcReduction="20000"/>
          </a:bodyPr>
          <a:lstStyle/>
          <a:p>
            <a:r>
              <a:rPr lang="ru-RU" dirty="0"/>
              <a:t>если нельзя использовать лестницы, и единственным путем к спасению может оказаться окно, нужно попытаться сократить высоту прыжка, связав простыни или что-нибудь другое или же прыгнуть на полотняные покрытия грузовика, крышу машины, цветник, навес; </a:t>
            </a:r>
          </a:p>
          <a:p>
            <a:r>
              <a:rPr lang="ru-RU" dirty="0"/>
              <a:t>прежде чем прыгнуть, нужно бросить вниз матрасы, подушки, ковры, чтобы смягчить падение; </a:t>
            </a:r>
          </a:p>
          <a:p>
            <a:r>
              <a:rPr lang="ru-RU" dirty="0"/>
              <a:t>если вы живете на нижних этажах, то можете спуститься, используя балконы. </a:t>
            </a:r>
          </a:p>
          <a:p>
            <a:r>
              <a:rPr lang="ru-RU" dirty="0"/>
              <a:t>Пожар на различных этажах здания затрагивает, в основном, внутреннюю обстановку, хорошо горящие части потолка, пола и т.д. Необходимо помнить о высокой токсичности при горении пластика, присутствующего, как правило, в каждом доме. </a:t>
            </a:r>
          </a:p>
          <a:p>
            <a:endParaRPr lang="ru-RU" dirty="0"/>
          </a:p>
        </p:txBody>
      </p:sp>
    </p:spTree>
    <p:extLst>
      <p:ext uri="{BB962C8B-B14F-4D97-AF65-F5344CB8AC3E}">
        <p14:creationId xmlns:p14="http://schemas.microsoft.com/office/powerpoint/2010/main" val="4140282198"/>
      </p:ext>
    </p:extLst>
  </p:cSld>
  <p:clrMapOvr>
    <a:masterClrMapping/>
  </p:clrMapOvr>
  <p:transition>
    <p:blinds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592" y="116632"/>
            <a:ext cx="7772400" cy="914400"/>
          </a:xfrm>
        </p:spPr>
        <p:txBody>
          <a:bodyPr/>
          <a:lstStyle/>
          <a:p>
            <a:r>
              <a:rPr lang="ru-RU" dirty="0"/>
              <a:t>Если горит телевизор </a:t>
            </a:r>
            <a:br>
              <a:rPr lang="ru-RU" dirty="0"/>
            </a:br>
            <a:r>
              <a:rPr lang="ru-RU" dirty="0"/>
              <a:t>Необходимо: </a:t>
            </a:r>
          </a:p>
        </p:txBody>
      </p:sp>
      <p:sp>
        <p:nvSpPr>
          <p:cNvPr id="3" name="Содержимое 2"/>
          <p:cNvSpPr>
            <a:spLocks noGrp="1"/>
          </p:cNvSpPr>
          <p:nvPr>
            <p:ph idx="1"/>
          </p:nvPr>
        </p:nvSpPr>
        <p:spPr>
          <a:xfrm>
            <a:off x="395536" y="1780059"/>
            <a:ext cx="8352928" cy="5445224"/>
          </a:xfrm>
        </p:spPr>
        <p:txBody>
          <a:bodyPr>
            <a:normAutofit fontScale="62500" lnSpcReduction="20000"/>
          </a:bodyPr>
          <a:lstStyle/>
          <a:p>
            <a:r>
              <a:rPr lang="ru-RU" dirty="0"/>
              <a:t>Обесточить телевизор или полностью квартиру (помещение); </a:t>
            </a:r>
          </a:p>
          <a:p>
            <a:r>
              <a:rPr lang="ru-RU" dirty="0"/>
              <a:t>Сообщить о возгорании в пожарную охрану; </a:t>
            </a:r>
          </a:p>
          <a:p>
            <a:r>
              <a:rPr lang="ru-RU" dirty="0"/>
              <a:t>Если после отключения телевизор продолжает гореть, то залейте его водой через отверстия задней стенки, находясь при этом сбоку от аппарата, или же накройте его плотной тканью. Если горение, несмотря на попытки потушить, продолжается, то остается последнее - выбросить телевизор через окно на улицу. Но прежде чем бросить, не забудьте посмотреть вниз; </a:t>
            </a:r>
          </a:p>
          <a:p>
            <a:r>
              <a:rPr lang="ru-RU" dirty="0"/>
              <a:t>Во избежание отравления продуктами горения немедленно удалите из помещения людей, не занятых тушением, в первую очередь детей; </a:t>
            </a:r>
          </a:p>
          <a:p>
            <a:r>
              <a:rPr lang="ru-RU" dirty="0"/>
              <a:t>После ликвидации загорания вызовите телемастера. Если имущество застраховано, то не забудьте в трехдневный срок сообщить о несчастье в инспекцию госстраха. </a:t>
            </a:r>
          </a:p>
          <a:p>
            <a:r>
              <a:rPr lang="ru-RU" dirty="0"/>
              <a:t>Аналогично действуйте и при загорании других электробытовых приборов. </a:t>
            </a:r>
          </a:p>
          <a:p>
            <a:r>
              <a:rPr lang="ru-RU" dirty="0"/>
              <a:t>Примечание. Если телевизор взорвался и пожар усилился, не подвергайте жизнь опасности, покиньте помещение, закрыв дверь и окна. </a:t>
            </a:r>
          </a:p>
          <a:p>
            <a:endParaRPr lang="ru-RU" dirty="0"/>
          </a:p>
        </p:txBody>
      </p:sp>
      <p:pic>
        <p:nvPicPr>
          <p:cNvPr id="4" name="Рисунок 3">
            <a:extLst>
              <a:ext uri="{FF2B5EF4-FFF2-40B4-BE49-F238E27FC236}">
                <a16:creationId xmlns:a16="http://schemas.microsoft.com/office/drawing/2014/main" id="{1D0C5B5E-4FF9-4A37-B99C-C1B390992AA2}"/>
              </a:ext>
            </a:extLst>
          </p:cNvPr>
          <p:cNvPicPr>
            <a:picLocks noChangeAspect="1"/>
          </p:cNvPicPr>
          <p:nvPr/>
        </p:nvPicPr>
        <p:blipFill>
          <a:blip r:embed="rId2"/>
          <a:stretch>
            <a:fillRect/>
          </a:stretch>
        </p:blipFill>
        <p:spPr>
          <a:xfrm>
            <a:off x="7239000" y="-16004"/>
            <a:ext cx="1905000" cy="1781175"/>
          </a:xfrm>
          <a:prstGeom prst="rect">
            <a:avLst/>
          </a:prstGeom>
        </p:spPr>
      </p:pic>
    </p:spTree>
  </p:cSld>
  <p:clrMapOvr>
    <a:masterClrMapping/>
  </p:clrMapOvr>
  <p:transition>
    <p:blinds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Пожар на балконе (лоджии) </a:t>
            </a:r>
            <a:br>
              <a:rPr lang="ru-RU" dirty="0"/>
            </a:br>
            <a:r>
              <a:rPr lang="ru-RU" dirty="0"/>
              <a:t> </a:t>
            </a:r>
            <a:br>
              <a:rPr lang="ru-RU" dirty="0"/>
            </a:br>
            <a:endParaRPr lang="ru-RU" dirty="0"/>
          </a:p>
        </p:txBody>
      </p:sp>
      <p:sp>
        <p:nvSpPr>
          <p:cNvPr id="3" name="Содержимое 2"/>
          <p:cNvSpPr>
            <a:spLocks noGrp="1"/>
          </p:cNvSpPr>
          <p:nvPr>
            <p:ph idx="1"/>
          </p:nvPr>
        </p:nvSpPr>
        <p:spPr>
          <a:xfrm>
            <a:off x="453762" y="1268760"/>
            <a:ext cx="7772400" cy="5328592"/>
          </a:xfrm>
        </p:spPr>
        <p:txBody>
          <a:bodyPr>
            <a:normAutofit fontScale="85000" lnSpcReduction="20000"/>
          </a:bodyPr>
          <a:lstStyle/>
          <a:p>
            <a:r>
              <a:rPr lang="ru-RU" dirty="0"/>
              <a:t>Позвоните в пожарную охрану. </a:t>
            </a:r>
          </a:p>
          <a:p>
            <a:r>
              <a:rPr lang="ru-RU" dirty="0"/>
              <a:t>Попытайтесь потушить подручными средствами (водой, стиральным порошком, мокрой плотной тканью, землей из-под цветов и т. п.). Если огонь набирает силу и Ваши усилия тщетны, то немедленно покиньте балкон, плотно закрыв за собой дверь, чтобы вслед Вам не проник огонь. Закройте все форточки и двери, не создавайте сквозняка! </a:t>
            </a:r>
          </a:p>
          <a:p>
            <a:r>
              <a:rPr lang="ru-RU" dirty="0"/>
              <a:t>В ходе тушения можно выбрасывать горящие вещи и предметы вниз, убедившись предварительно, что там нет людей. </a:t>
            </a:r>
          </a:p>
          <a:p>
            <a:r>
              <a:rPr lang="ru-RU" dirty="0"/>
              <a:t>Предупредите соседей с верхних этажей, что у вас пожар. </a:t>
            </a:r>
          </a:p>
          <a:p>
            <a:r>
              <a:rPr lang="ru-RU" dirty="0"/>
              <a:t> </a:t>
            </a:r>
          </a:p>
        </p:txBody>
      </p:sp>
      <p:pic>
        <p:nvPicPr>
          <p:cNvPr id="4" name="Рисунок 3">
            <a:extLst>
              <a:ext uri="{FF2B5EF4-FFF2-40B4-BE49-F238E27FC236}">
                <a16:creationId xmlns:a16="http://schemas.microsoft.com/office/drawing/2014/main" id="{3C49C077-49AE-40C9-B43D-D6947ADA513E}"/>
              </a:ext>
            </a:extLst>
          </p:cNvPr>
          <p:cNvPicPr>
            <a:picLocks noChangeAspect="1"/>
          </p:cNvPicPr>
          <p:nvPr/>
        </p:nvPicPr>
        <p:blipFill>
          <a:blip r:embed="rId2"/>
          <a:stretch>
            <a:fillRect/>
          </a:stretch>
        </p:blipFill>
        <p:spPr>
          <a:xfrm>
            <a:off x="6496050" y="5147687"/>
            <a:ext cx="2647950" cy="1724025"/>
          </a:xfrm>
          <a:prstGeom prst="rect">
            <a:avLst/>
          </a:prstGeom>
          <a:ln>
            <a:noFill/>
          </a:ln>
          <a:effectLst>
            <a:softEdge rad="112500"/>
          </a:effectLst>
        </p:spPr>
      </p:pic>
    </p:spTree>
  </p:cSld>
  <p:clrMapOvr>
    <a:masterClrMapping/>
  </p:clrMapOvr>
  <p:transition>
    <p:blinds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16632"/>
            <a:ext cx="7772400" cy="914400"/>
          </a:xfrm>
        </p:spPr>
        <p:txBody>
          <a:bodyPr/>
          <a:lstStyle/>
          <a:p>
            <a:r>
              <a:rPr lang="ru-RU" dirty="0"/>
              <a:t>Дым в подъезде </a:t>
            </a:r>
          </a:p>
        </p:txBody>
      </p:sp>
      <p:sp>
        <p:nvSpPr>
          <p:cNvPr id="3" name="Содержимое 2"/>
          <p:cNvSpPr>
            <a:spLocks noGrp="1"/>
          </p:cNvSpPr>
          <p:nvPr>
            <p:ph idx="1"/>
          </p:nvPr>
        </p:nvSpPr>
        <p:spPr>
          <a:xfrm>
            <a:off x="683568" y="1052736"/>
            <a:ext cx="8280920" cy="5688632"/>
          </a:xfrm>
        </p:spPr>
        <p:txBody>
          <a:bodyPr>
            <a:normAutofit fontScale="70000" lnSpcReduction="20000"/>
          </a:bodyPr>
          <a:lstStyle/>
          <a:p>
            <a:r>
              <a:rPr lang="ru-RU" dirty="0"/>
              <a:t>Позвоните в пожарную охрану. </a:t>
            </a:r>
          </a:p>
          <a:p>
            <a:r>
              <a:rPr lang="ru-RU" dirty="0"/>
              <a:t>Если дым не густой и Вы чувствуете, что дышать можно, то попробуйте определить место горения (квартира, почтовый ящик, мусоросборник и т.п.), а по запаху - что горит (электропроводка, резина, горючие жидкости, бумага и т. п.). </a:t>
            </a:r>
          </a:p>
          <a:p>
            <a:r>
              <a:rPr lang="ru-RU" dirty="0"/>
              <a:t>Помните, что огонь и дым на лестничной клетке распространяются только в одном направлении - снизу вверх. </a:t>
            </a:r>
          </a:p>
          <a:p>
            <a:r>
              <a:rPr lang="ru-RU" dirty="0"/>
              <a:t>Если Вам удалось обнаружить очаг, то попробуйте его потушить самостоятельно или при помощи соседей подручными средствами. </a:t>
            </a:r>
          </a:p>
          <a:p>
            <a:r>
              <a:rPr lang="ru-RU" dirty="0"/>
              <a:t>Если потушить пожар не представляется возможным, то оповестите жильцов дома и, не создавая паники, попробуйте, наружу, используя лестничные марши или через пожарные лестницы балкона. Проходя по задымленным участкам, постарайтесь одолеть их, задерживая дыхание или закрыв рот и влажным нос платком, полотенцем. </a:t>
            </a:r>
          </a:p>
          <a:p>
            <a:endParaRPr lang="ru-RU" dirty="0"/>
          </a:p>
        </p:txBody>
      </p:sp>
      <p:pic>
        <p:nvPicPr>
          <p:cNvPr id="4" name="Рисунок 3">
            <a:extLst>
              <a:ext uri="{FF2B5EF4-FFF2-40B4-BE49-F238E27FC236}">
                <a16:creationId xmlns:a16="http://schemas.microsoft.com/office/drawing/2014/main" id="{6A9EE2BA-F7BE-49AF-B9BA-7424B79A69E8}"/>
              </a:ext>
            </a:extLst>
          </p:cNvPr>
          <p:cNvPicPr>
            <a:picLocks noChangeAspect="1"/>
          </p:cNvPicPr>
          <p:nvPr/>
        </p:nvPicPr>
        <p:blipFill>
          <a:blip r:embed="rId2"/>
          <a:stretch>
            <a:fillRect/>
          </a:stretch>
        </p:blipFill>
        <p:spPr>
          <a:xfrm>
            <a:off x="6519793" y="5114925"/>
            <a:ext cx="2619375" cy="1743075"/>
          </a:xfrm>
          <a:prstGeom prst="rect">
            <a:avLst/>
          </a:prstGeom>
          <a:ln>
            <a:noFill/>
          </a:ln>
          <a:effectLst>
            <a:softEdge rad="112500"/>
          </a:effectLst>
        </p:spPr>
      </p:pic>
    </p:spTree>
  </p:cSld>
  <p:clrMapOvr>
    <a:masterClrMapping/>
  </p:clrMapOvr>
  <p:transition>
    <p:blinds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476672"/>
            <a:ext cx="7772400" cy="5878888"/>
          </a:xfrm>
        </p:spPr>
        <p:txBody>
          <a:bodyPr>
            <a:normAutofit/>
          </a:bodyPr>
          <a:lstStyle/>
          <a:p>
            <a:r>
              <a:rPr lang="ru-RU" dirty="0"/>
              <a:t>Если дым идет из квартиры и оттуда слышны крики, то надо, не дожидаясь пожарных, выбить двери. Помните, что гореть может в прихожей, и есть вероятность выхода огня в подъезд, то есть прямо на Вас. И второе - взломав дверь, Вы тем самым усилите приток воздуха и соответственно горение. </a:t>
            </a:r>
          </a:p>
        </p:txBody>
      </p:sp>
      <p:pic>
        <p:nvPicPr>
          <p:cNvPr id="2" name="Рисунок 1">
            <a:extLst>
              <a:ext uri="{FF2B5EF4-FFF2-40B4-BE49-F238E27FC236}">
                <a16:creationId xmlns:a16="http://schemas.microsoft.com/office/drawing/2014/main" id="{7620F173-76C5-4C1F-8F56-D3FC459176BB}"/>
              </a:ext>
            </a:extLst>
          </p:cNvPr>
          <p:cNvPicPr>
            <a:picLocks noChangeAspect="1"/>
          </p:cNvPicPr>
          <p:nvPr/>
        </p:nvPicPr>
        <p:blipFill>
          <a:blip r:embed="rId2"/>
          <a:stretch>
            <a:fillRect/>
          </a:stretch>
        </p:blipFill>
        <p:spPr>
          <a:xfrm>
            <a:off x="5868144" y="4869160"/>
            <a:ext cx="2619375" cy="1743075"/>
          </a:xfrm>
          <a:prstGeom prst="rect">
            <a:avLst/>
          </a:prstGeom>
          <a:ln>
            <a:noFill/>
          </a:ln>
          <a:effectLst>
            <a:softEdge rad="112500"/>
          </a:effectLst>
        </p:spPr>
      </p:pic>
    </p:spTree>
  </p:cSld>
  <p:clrMapOvr>
    <a:masterClrMapping/>
  </p:clrMapOvr>
  <p:transition>
    <p:blinds dir="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етро">
  <a:themeElements>
    <a:clrScheme name="Метро">
      <a:dk1>
        <a:sysClr val="windowText" lastClr="C0C0C0"/>
      </a:dk1>
      <a:lt1>
        <a:sysClr val="window" lastClr="252525"/>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Метро">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42</TotalTime>
  <Words>1353</Words>
  <Application>Microsoft Office PowerPoint</Application>
  <PresentationFormat>Экран (4:3)</PresentationFormat>
  <Paragraphs>61</Paragraphs>
  <Slides>14</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14</vt:i4>
      </vt:variant>
    </vt:vector>
  </HeadingPairs>
  <TitlesOfParts>
    <vt:vector size="22" baseType="lpstr">
      <vt:lpstr>Arial</vt:lpstr>
      <vt:lpstr>Calibri</vt:lpstr>
      <vt:lpstr>Consolas</vt:lpstr>
      <vt:lpstr>Corbel</vt:lpstr>
      <vt:lpstr>Wingdings</vt:lpstr>
      <vt:lpstr>Wingdings 2</vt:lpstr>
      <vt:lpstr>Wingdings 3</vt:lpstr>
      <vt:lpstr>Метро</vt:lpstr>
      <vt:lpstr>Правила поведения при пожаре</vt:lpstr>
      <vt:lpstr>Презентация PowerPoint</vt:lpstr>
      <vt:lpstr>Презентация PowerPoint</vt:lpstr>
      <vt:lpstr>Презентация PowerPoint</vt:lpstr>
      <vt:lpstr>Презентация PowerPoint</vt:lpstr>
      <vt:lpstr>Если горит телевизор  Необходимо: </vt:lpstr>
      <vt:lpstr>Пожар на балконе (лоджии)    </vt:lpstr>
      <vt:lpstr>Дым в подъезде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Правила поведения при пожаре</dc:title>
  <dc:creator>User</dc:creator>
  <cp:lastModifiedBy>alb</cp:lastModifiedBy>
  <cp:revision>6</cp:revision>
  <dcterms:created xsi:type="dcterms:W3CDTF">2012-03-21T18:25:54Z</dcterms:created>
  <dcterms:modified xsi:type="dcterms:W3CDTF">2020-09-07T06:32:29Z</dcterms:modified>
</cp:coreProperties>
</file>